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4" r:id="rId3"/>
    <p:sldId id="257" r:id="rId4"/>
    <p:sldId id="260" r:id="rId5"/>
    <p:sldId id="259" r:id="rId6"/>
    <p:sldId id="261" r:id="rId7"/>
    <p:sldId id="286" r:id="rId8"/>
    <p:sldId id="262" r:id="rId9"/>
    <p:sldId id="263" r:id="rId10"/>
    <p:sldId id="288" r:id="rId11"/>
    <p:sldId id="264" r:id="rId12"/>
    <p:sldId id="265" r:id="rId13"/>
    <p:sldId id="270" r:id="rId14"/>
    <p:sldId id="289" r:id="rId15"/>
    <p:sldId id="267" r:id="rId16"/>
    <p:sldId id="268" r:id="rId17"/>
    <p:sldId id="269" r:id="rId18"/>
    <p:sldId id="290" r:id="rId19"/>
    <p:sldId id="271" r:id="rId20"/>
    <p:sldId id="272" r:id="rId21"/>
    <p:sldId id="273" r:id="rId22"/>
    <p:sldId id="274" r:id="rId23"/>
    <p:sldId id="291" r:id="rId24"/>
    <p:sldId id="276" r:id="rId25"/>
    <p:sldId id="277" r:id="rId26"/>
    <p:sldId id="278" r:id="rId27"/>
    <p:sldId id="287" r:id="rId28"/>
    <p:sldId id="280" r:id="rId29"/>
    <p:sldId id="281" r:id="rId30"/>
    <p:sldId id="282" r:id="rId31"/>
    <p:sldId id="283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99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80" autoAdjust="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68986-A9B5-4847-8931-9E009E5ABD52}" type="datetimeFigureOut">
              <a:rPr lang="zh-TW" altLang="en-US" smtClean="0"/>
              <a:t>2011/4/14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E29EE-7A6B-4C59-8A82-BCCD839BC15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699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E29EE-7A6B-4C59-8A82-BCCD839BC15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78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492F-FC1C-459D-AC32-AA8C9331EB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7501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1FACA-E3E8-4AA5-9D3A-9F2378607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653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7BD5-BE5F-44F7-BA95-AFFE799EB1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315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6BC78-98B7-4037-9025-F5C88018B8F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31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A3CFC-1742-4851-9A04-7ACA2CB3FAD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8831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D6732-EE29-4CA4-9828-DB2EFED9CF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848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AC3BD-326E-485F-B523-F5051BB38F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4481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44DCF-055E-4AC0-A792-A1F4C460EF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10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83054-CA5D-4CED-AB54-9D313F1989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571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88F02-288B-48A1-85F4-A83D005052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366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2918-3744-4D08-9245-B0A34D9A74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766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80B3DCC-12DC-4618-A2C8-85E01F8944A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31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Ranking Related Entities Components and Analyses</a:t>
            </a:r>
            <a:endParaRPr lang="zh-TW" altLang="zh-TW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altLang="zh-TW" smtClean="0"/>
              <a:t>CIKM’10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 smtClean="0"/>
              <a:t>Advisor: Jia Ling, Koh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zh-TW" smtClean="0"/>
              <a:t>Speaker: Yu Cheng, Hsieh</a:t>
            </a:r>
          </a:p>
          <a:p>
            <a:pPr eaLnBrk="1" hangingPunct="1"/>
            <a:endParaRPr lang="zh-TW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1772816"/>
            <a:ext cx="6336704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Experiment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Setup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- Co-occurrence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Type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Filtering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Context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Improved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Estimations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Homepage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Finding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281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Co-Occurrence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534233"/>
            <a:ext cx="8229600" cy="5063119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endParaRPr lang="en-US" altLang="zh-TW" sz="1600" dirty="0" smtClean="0"/>
          </a:p>
          <a:p>
            <a:pPr marL="0" indent="0">
              <a:buNone/>
            </a:pPr>
            <a:endParaRPr lang="en-US" altLang="zh-TW" sz="1600" dirty="0"/>
          </a:p>
          <a:p>
            <a:pPr marL="0" indent="0">
              <a:buNone/>
            </a:pPr>
            <a:endParaRPr lang="en-US" altLang="zh-TW" sz="1600" dirty="0"/>
          </a:p>
          <a:p>
            <a:r>
              <a:rPr lang="en-US" altLang="zh-TW" sz="2400" dirty="0" smtClean="0"/>
              <a:t>MLE:</a:t>
            </a:r>
          </a:p>
          <a:p>
            <a:r>
              <a:rPr lang="en-US" altLang="zh-TW" sz="2400" dirty="0" smtClean="0"/>
              <a:t>    Hypothesis test: </a:t>
            </a:r>
          </a:p>
          <a:p>
            <a:r>
              <a:rPr lang="en-US" altLang="zh-TW" sz="2400" dirty="0" smtClean="0"/>
              <a:t>PMI: </a:t>
            </a:r>
          </a:p>
          <a:p>
            <a:r>
              <a:rPr lang="en-US" altLang="zh-TW" sz="2400" dirty="0" smtClean="0"/>
              <a:t>Log likelihood ratio:</a:t>
            </a:r>
          </a:p>
          <a:p>
            <a:endParaRPr lang="zh-TW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1961140" y="1950294"/>
            <a:ext cx="865187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3430628" y="1702644"/>
            <a:ext cx="1872208" cy="855662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/>
              <a:t>Co-occurrence</a:t>
            </a:r>
          </a:p>
          <a:p>
            <a:pPr algn="ctr">
              <a:defRPr/>
            </a:pPr>
            <a:r>
              <a:rPr lang="en-US" altLang="zh-TW" b="1" dirty="0"/>
              <a:t>modeling</a:t>
            </a:r>
            <a:endParaRPr lang="zh-TW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5761673" y="1954263"/>
            <a:ext cx="898559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results</a:t>
            </a:r>
            <a:endParaRPr lang="zh-TW" altLang="en-US" dirty="0"/>
          </a:p>
        </p:txBody>
      </p:sp>
      <p:cxnSp>
        <p:nvCxnSpPr>
          <p:cNvPr id="7" name="直線單箭頭接點 6"/>
          <p:cNvCxnSpPr>
            <a:stCxn id="4" idx="3"/>
          </p:cNvCxnSpPr>
          <p:nvPr/>
        </p:nvCxnSpPr>
        <p:spPr>
          <a:xfrm flipV="1">
            <a:off x="2826327" y="2127300"/>
            <a:ext cx="60166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>
            <a:endCxn id="6" idx="1"/>
          </p:cNvCxnSpPr>
          <p:nvPr/>
        </p:nvCxnSpPr>
        <p:spPr>
          <a:xfrm>
            <a:off x="5302836" y="2134444"/>
            <a:ext cx="4588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70" y="3963580"/>
            <a:ext cx="360040" cy="4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71" y="2590152"/>
            <a:ext cx="2508176" cy="88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81" y="3534413"/>
            <a:ext cx="3240191" cy="46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855" y="3845193"/>
            <a:ext cx="5497349" cy="7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21" y="4427580"/>
            <a:ext cx="4783988" cy="480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44" y="5298926"/>
            <a:ext cx="442912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021288"/>
            <a:ext cx="53244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2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Co-Occurrence Modeling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99593"/>
            <a:ext cx="4981575" cy="2057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204864"/>
            <a:ext cx="6101462" cy="453650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64" y="2328293"/>
            <a:ext cx="5962650" cy="3638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22379" y="1321365"/>
            <a:ext cx="4392488" cy="997226"/>
          </a:xfrm>
          <a:prstGeom prst="rect">
            <a:avLst/>
          </a:prstGeom>
          <a:solidFill>
            <a:schemeClr val="bg1"/>
          </a:solidFill>
          <a:ln w="85725">
            <a:solidFill>
              <a:srgbClr val="FFC000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Relation with the target entity: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rgbClr val="C00000"/>
                </a:solidFill>
              </a:rPr>
              <a:t>“Chefs with a show on the Food Network”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直線圖說文字 2 (加上框線和強調線) 3"/>
          <p:cNvSpPr/>
          <p:nvPr/>
        </p:nvSpPr>
        <p:spPr>
          <a:xfrm>
            <a:off x="3155492" y="1045952"/>
            <a:ext cx="3313972" cy="288032"/>
          </a:xfrm>
          <a:prstGeom prst="accentBorderCallout2">
            <a:avLst>
              <a:gd name="adj1" fmla="val 18750"/>
              <a:gd name="adj2" fmla="val -8333"/>
              <a:gd name="adj3" fmla="val 22529"/>
              <a:gd name="adj4" fmla="val -14368"/>
              <a:gd name="adj5" fmla="val 112500"/>
              <a:gd name="adj6" fmla="val -46667"/>
            </a:avLst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# of relevant entities for a topic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橢圓 4"/>
          <p:cNvSpPr/>
          <p:nvPr/>
        </p:nvSpPr>
        <p:spPr>
          <a:xfrm>
            <a:off x="1386070" y="1333984"/>
            <a:ext cx="274924" cy="420678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8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Co-Occurrence Modeling – </a:t>
            </a:r>
            <a:br>
              <a:rPr lang="en-US" altLang="zh-TW" dirty="0"/>
            </a:br>
            <a:r>
              <a:rPr lang="en-US" altLang="zh-TW" dirty="0"/>
              <a:t>                                    Summary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179512" y="2240090"/>
            <a:ext cx="6768752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MLE and LLR favor popular entities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611560" y="3068960"/>
            <a:ext cx="7056784" cy="93610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PMI favors rare entities</a:t>
            </a:r>
          </a:p>
          <a:p>
            <a:pPr algn="ctr"/>
            <a:endParaRPr lang="en-US" altLang="zh-TW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圓角矩形 8"/>
              <p:cNvSpPr/>
              <p:nvPr/>
            </p:nvSpPr>
            <p:spPr>
              <a:xfrm>
                <a:off x="1259632" y="3717032"/>
                <a:ext cx="6948772" cy="100811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freezing" dir="t"/>
              </a:scene3d>
              <a:sp3d prstMaterial="clear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chemeClr val="tx1"/>
                    </a:solidFill>
                  </a:rPr>
                  <a:t> Hypothesis </a:t>
                </a:r>
                <a:r>
                  <a:rPr lang="en-US" altLang="zh-TW" sz="2000" dirty="0">
                    <a:solidFill>
                      <a:schemeClr val="tx1"/>
                    </a:solidFill>
                  </a:rPr>
                  <a:t>test favors entities that co-occur frequently</a:t>
                </a:r>
              </a:p>
              <a:p>
                <a:pPr algn="ctr"/>
                <a:endParaRPr lang="en-US" altLang="zh-T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圓角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717032"/>
                <a:ext cx="6948772" cy="100811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圓角矩形 10"/>
          <p:cNvSpPr/>
          <p:nvPr/>
        </p:nvSpPr>
        <p:spPr>
          <a:xfrm>
            <a:off x="1787689" y="4473116"/>
            <a:ext cx="7344816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All methods </a:t>
            </a:r>
            <a:r>
              <a:rPr lang="en-US" altLang="zh-TW" sz="2000" dirty="0">
                <a:solidFill>
                  <a:srgbClr val="FF0000"/>
                </a:solidFill>
              </a:rPr>
              <a:t>and topics suffer from entities of the wrong type polluting the rankings</a:t>
            </a:r>
          </a:p>
        </p:txBody>
      </p:sp>
    </p:spTree>
    <p:extLst>
      <p:ext uri="{BB962C8B-B14F-4D97-AF65-F5344CB8AC3E}">
        <p14:creationId xmlns:p14="http://schemas.microsoft.com/office/powerpoint/2010/main" val="273888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"/>
                                      </p:to>
                                    </p:set>
                                    <p:animEffect filter="image" prLst="opacity: 0.3">
                                      <p:cBhvr rctx="IE">
                                        <p:cTn id="2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1772816"/>
            <a:ext cx="6336704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Experiment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Setup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Co-occurrence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 - Type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Filtering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Context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Improved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Estimations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Homepage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Finding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21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Type Filtering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altLang="zh-TW" dirty="0" smtClean="0"/>
              </a:p>
              <a:p>
                <a:endParaRPr lang="en-US" altLang="zh-TW" dirty="0"/>
              </a:p>
              <a:p>
                <a:endParaRPr lang="en-US" altLang="zh-TW" sz="2400" dirty="0" smtClean="0"/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𝑐𝑎𝑡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𝑇</m:t>
                    </m:r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: Map each of the entity types to a set of Wikipedia categories  (                                      )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𝑐𝑎𝑡</m:t>
                    </m:r>
                    <m:r>
                      <a:rPr lang="en-US" altLang="zh-TW" sz="2400" b="0" i="1" smtClean="0">
                        <a:latin typeface="Cambria Math"/>
                      </a:rPr>
                      <m:t>(</m:t>
                    </m:r>
                    <m:r>
                      <a:rPr lang="en-US" altLang="zh-TW" sz="2400" b="0" i="1" smtClean="0">
                        <a:latin typeface="Cambria Math"/>
                      </a:rPr>
                      <m:t>𝑒</m:t>
                    </m:r>
                    <m:r>
                      <a:rPr lang="en-US" altLang="zh-TW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400" dirty="0" smtClean="0"/>
                  <a:t> :Map entities to categories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1509488" y="1912895"/>
            <a:ext cx="865187" cy="3603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976338" y="1662070"/>
            <a:ext cx="1352550" cy="855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Co-occurrence</a:t>
            </a:r>
          </a:p>
          <a:p>
            <a:pPr algn="ctr">
              <a:defRPr/>
            </a:pPr>
            <a:r>
              <a:rPr lang="en-US" altLang="zh-TW" dirty="0"/>
              <a:t>modeling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936778" y="1906545"/>
            <a:ext cx="875582" cy="3603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965475" y="1662070"/>
            <a:ext cx="1352550" cy="855663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/>
              <a:t>Type filtering</a:t>
            </a:r>
            <a:endParaRPr lang="zh-TW" altLang="en-US" b="1" dirty="0"/>
          </a:p>
        </p:txBody>
      </p:sp>
      <p:cxnSp>
        <p:nvCxnSpPr>
          <p:cNvPr id="8" name="直線單箭頭接點 7"/>
          <p:cNvCxnSpPr>
            <a:stCxn id="4" idx="3"/>
            <a:endCxn id="5" idx="1"/>
          </p:cNvCxnSpPr>
          <p:nvPr/>
        </p:nvCxnSpPr>
        <p:spPr>
          <a:xfrm flipV="1">
            <a:off x="2374675" y="2090695"/>
            <a:ext cx="60166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>
            <a:stCxn id="5" idx="3"/>
            <a:endCxn id="7" idx="1"/>
          </p:cNvCxnSpPr>
          <p:nvPr/>
        </p:nvCxnSpPr>
        <p:spPr>
          <a:xfrm>
            <a:off x="4328888" y="2090695"/>
            <a:ext cx="6365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endCxn id="6" idx="1"/>
          </p:cNvCxnSpPr>
          <p:nvPr/>
        </p:nvCxnSpPr>
        <p:spPr>
          <a:xfrm flipV="1">
            <a:off x="6343053" y="2086727"/>
            <a:ext cx="593725" cy="79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81" y="4797151"/>
            <a:ext cx="5556266" cy="86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23" y="2636912"/>
            <a:ext cx="1280438" cy="41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621" y="2636912"/>
            <a:ext cx="874825" cy="417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824" y="2636912"/>
            <a:ext cx="779735" cy="39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620" y="2695510"/>
            <a:ext cx="320762" cy="3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81" y="2684624"/>
            <a:ext cx="240517" cy="36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902" y="3634608"/>
            <a:ext cx="3072842" cy="35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474716" y="5764614"/>
                <a:ext cx="32920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:</m:t>
                      </m:r>
                      <m:r>
                        <a:rPr lang="en-US" altLang="zh-TW" b="0" i="1" smtClean="0">
                          <a:latin typeface="Cambria Math"/>
                        </a:rPr>
                        <m:t>𝑐h𝑜𝑠𝑒𝑛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𝑙𝑒𝑣𝑒𝑙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𝑜𝑓</m:t>
                      </m:r>
                      <m:r>
                        <a:rPr lang="en-US" altLang="zh-TW" b="0" i="1" smtClean="0"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latin typeface="Cambria Math"/>
                        </a:rPr>
                        <m:t>𝑒𝑥𝑝𝑎𝑛𝑠𝑖𝑜𝑛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716" y="5764614"/>
                <a:ext cx="3292055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823" y="2758998"/>
            <a:ext cx="6537228" cy="305997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Type Filtering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5457825" cy="25431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48" y="1772816"/>
            <a:ext cx="5624092" cy="489654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圓角矩形 3"/>
          <p:cNvSpPr/>
          <p:nvPr/>
        </p:nvSpPr>
        <p:spPr>
          <a:xfrm>
            <a:off x="5271548" y="2337994"/>
            <a:ext cx="2487549" cy="3818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>( Optimized at level 2 )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 useBgFill="1">
        <p:nvSpPr>
          <p:cNvPr id="12" name="圓角矩形 11"/>
          <p:cNvSpPr/>
          <p:nvPr/>
        </p:nvSpPr>
        <p:spPr>
          <a:xfrm>
            <a:off x="5271543" y="4218653"/>
            <a:ext cx="2487549" cy="38181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0070C0"/>
                </a:solidFill>
              </a:rPr>
              <a:t>( Optimized at level 6 )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042" y="2610732"/>
            <a:ext cx="5734050" cy="29051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403268" y="1615129"/>
            <a:ext cx="5540958" cy="99722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Relation with the target entity: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rgbClr val="C00000"/>
                </a:solidFill>
              </a:rPr>
              <a:t>“Chefs with a show on the Food Network”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4211960" y="4063294"/>
            <a:ext cx="1152128" cy="537171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6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2" grpId="0" animBg="1"/>
      <p:bldP spid="12" grpId="1" animBg="1"/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 prstMaterial="flat">
              <a:bevelT w="69850" h="69850" prst="divot"/>
              <a:bevelB w="38100" h="38100" prst="relaxedInset"/>
            </a:sp3d>
          </a:bodyPr>
          <a:lstStyle/>
          <a:p>
            <a:pPr algn="l"/>
            <a:r>
              <a:rPr lang="en-US" altLang="zh-TW" dirty="0" smtClean="0"/>
              <a:t>Type Filtering - 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07504" y="2096852"/>
            <a:ext cx="7848872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</a:rPr>
              <a:t>By varying the level of expansion we can effectively aim either for R-precision or for R@2000, without hurting the other.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611560" y="3080758"/>
            <a:ext cx="7704856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Optimizing category expansion levels carry the risk of </a:t>
            </a:r>
            <a:r>
              <a:rPr lang="en-US" altLang="zh-TW" sz="2000" b="1" dirty="0" err="1" smtClean="0">
                <a:solidFill>
                  <a:schemeClr val="tx1"/>
                </a:solidFill>
              </a:rPr>
              <a:t>overfitting</a:t>
            </a:r>
            <a:r>
              <a:rPr lang="en-US" altLang="zh-TW" sz="2000" dirty="0" smtClean="0">
                <a:solidFill>
                  <a:schemeClr val="tx1"/>
                </a:solidFill>
              </a:rPr>
              <a:t>.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92627" y="4077072"/>
            <a:ext cx="7704856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rgbClr val="FF0000"/>
                </a:solidFill>
              </a:rPr>
              <a:t>The error of entities of the right type but not engaged in the right relation is more prominent</a:t>
            </a:r>
            <a:endParaRPr lang="en-US" altLang="zh-TW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5" grpId="1" animBg="1"/>
      <p:bldP spid="5" grpId="2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1772816"/>
            <a:ext cx="6336704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Experiment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Setup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Co-occurrence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Type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Filtering</a:t>
            </a:r>
          </a:p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 - Context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Improved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Estimations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Homepage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Finding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15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Context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81796" y="1859645"/>
            <a:ext cx="865187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48646" y="1608820"/>
            <a:ext cx="1352550" cy="8556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Co-occurrence</a:t>
            </a:r>
          </a:p>
          <a:p>
            <a:pPr algn="ctr">
              <a:defRPr/>
            </a:pPr>
            <a:r>
              <a:rPr lang="en-US" altLang="zh-TW" dirty="0"/>
              <a:t>modeling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754133" y="1853295"/>
            <a:ext cx="922342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37783" y="1608820"/>
            <a:ext cx="1352550" cy="8556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Type filtering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11033" y="1605645"/>
            <a:ext cx="1350963" cy="855662"/>
          </a:xfrm>
          <a:prstGeom prst="rect">
            <a:avLst/>
          </a:prstGeom>
          <a:solidFill>
            <a:srgbClr val="FFC000"/>
          </a:solidFill>
          <a:ln>
            <a:solidFill>
              <a:srgbClr val="FF9900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/>
              <a:t>Context</a:t>
            </a:r>
          </a:p>
          <a:p>
            <a:pPr algn="ctr">
              <a:defRPr/>
            </a:pPr>
            <a:r>
              <a:rPr lang="en-US" altLang="zh-TW" b="1" dirty="0"/>
              <a:t>modeling</a:t>
            </a:r>
            <a:endParaRPr lang="zh-TW" altLang="en-US" b="1" dirty="0"/>
          </a:p>
        </p:txBody>
      </p:sp>
      <p:cxnSp>
        <p:nvCxnSpPr>
          <p:cNvPr id="9" name="直線單箭頭接點 8"/>
          <p:cNvCxnSpPr>
            <a:stCxn id="4" idx="3"/>
            <a:endCxn id="5" idx="1"/>
          </p:cNvCxnSpPr>
          <p:nvPr/>
        </p:nvCxnSpPr>
        <p:spPr>
          <a:xfrm flipV="1">
            <a:off x="1346983" y="2037445"/>
            <a:ext cx="60166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5" idx="3"/>
            <a:endCxn id="7" idx="1"/>
          </p:cNvCxnSpPr>
          <p:nvPr/>
        </p:nvCxnSpPr>
        <p:spPr>
          <a:xfrm>
            <a:off x="3301196" y="2037445"/>
            <a:ext cx="6365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7" idx="3"/>
            <a:endCxn id="8" idx="1"/>
          </p:cNvCxnSpPr>
          <p:nvPr/>
        </p:nvCxnSpPr>
        <p:spPr>
          <a:xfrm flipV="1">
            <a:off x="5290333" y="2032682"/>
            <a:ext cx="520700" cy="47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8" idx="3"/>
            <a:endCxn id="6" idx="1"/>
          </p:cNvCxnSpPr>
          <p:nvPr/>
        </p:nvCxnSpPr>
        <p:spPr>
          <a:xfrm>
            <a:off x="7161996" y="2033476"/>
            <a:ext cx="5921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8" y="2449919"/>
            <a:ext cx="1466850" cy="53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527" y="2503814"/>
            <a:ext cx="993974" cy="428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699" y="2512460"/>
            <a:ext cx="776323" cy="41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727" y="2523040"/>
            <a:ext cx="810480" cy="42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252" y="2536473"/>
            <a:ext cx="256993" cy="36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030" y="2444222"/>
            <a:ext cx="421719" cy="4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78" y="2476880"/>
            <a:ext cx="421719" cy="42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2" y="2986688"/>
            <a:ext cx="5326052" cy="556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223" y="4210774"/>
            <a:ext cx="4263891" cy="5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71" y="5471872"/>
            <a:ext cx="3382300" cy="72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75" y="3543330"/>
            <a:ext cx="3457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75" y="4902454"/>
            <a:ext cx="43053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87455"/>
            <a:ext cx="423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1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59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Context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99" y="2204864"/>
            <a:ext cx="5276850" cy="34385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86" y="2543001"/>
            <a:ext cx="5629275" cy="27622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403268" y="1564744"/>
            <a:ext cx="5540958" cy="997226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Relation with the target entity: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rgbClr val="C00000"/>
                </a:solidFill>
              </a:rPr>
              <a:t>“Chefs with a show on the Food Network”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4" name="橢圓 3"/>
          <p:cNvSpPr/>
          <p:nvPr/>
        </p:nvSpPr>
        <p:spPr>
          <a:xfrm>
            <a:off x="3275856" y="2874708"/>
            <a:ext cx="2160240" cy="504056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Context Model - Summary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07504" y="2091983"/>
            <a:ext cx="7272808" cy="122413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>
                <a:solidFill>
                  <a:schemeClr val="tx1"/>
                </a:solidFill>
              </a:rPr>
              <a:t>It’s hard to discover entities which  occur in very few documents (&lt;10)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11560" y="3023727"/>
            <a:ext cx="7272808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</a:rPr>
              <a:t>MLE and LLR favor </a:t>
            </a:r>
            <a:r>
              <a:rPr lang="en-US" altLang="zh-TW" sz="2000" dirty="0" smtClean="0">
                <a:solidFill>
                  <a:schemeClr val="tx1"/>
                </a:solidFill>
              </a:rPr>
              <a:t>this model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圓角矩形 6"/>
              <p:cNvSpPr/>
              <p:nvPr/>
            </p:nvSpPr>
            <p:spPr>
              <a:xfrm>
                <a:off x="1187624" y="3933056"/>
                <a:ext cx="7128792" cy="100811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freezing" dir="t"/>
              </a:scene3d>
              <a:sp3d prstMaterial="clear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chemeClr val="tx1"/>
                    </a:solidFill>
                  </a:rPr>
                  <a:t> model show a large overlap large overlap with those identified on the basis of context </a:t>
                </a:r>
                <a:endParaRPr lang="en-US" altLang="zh-TW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圓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933056"/>
                <a:ext cx="7128792" cy="1008112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1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3200" b="1" dirty="0" smtClean="0"/>
              <a:t>Summary of Using Wikipedia as Corpus</a:t>
            </a:r>
            <a:endParaRPr lang="zh-TW" altLang="en-US" sz="32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Pure co-occurrence models are unreliable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The corpus is too small for constructing accurate context models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2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Experiment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39552" y="1772816"/>
            <a:ext cx="6336704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Experiment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Setup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Co-occurrence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Type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Filtering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Context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 - Improved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Estimations</a:t>
            </a:r>
          </a:p>
          <a:p>
            <a:r>
              <a:rPr lang="en-US" altLang="zh-TW" sz="3200" dirty="0" smtClean="0">
                <a:solidFill>
                  <a:schemeClr val="accent1">
                    <a:lumMod val="50000"/>
                  </a:schemeClr>
                </a:solidFill>
              </a:rPr>
              <a:t> - Homepage </a:t>
            </a:r>
            <a:r>
              <a:rPr lang="en-US" altLang="zh-TW" sz="3200" dirty="0">
                <a:solidFill>
                  <a:schemeClr val="accent1">
                    <a:lumMod val="50000"/>
                  </a:schemeClr>
                </a:solidFill>
              </a:rPr>
              <a:t>Finding</a:t>
            </a:r>
            <a:endParaRPr lang="zh-TW" alt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35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Improved Estimations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1722" y="4040145"/>
            <a:ext cx="865187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38572" y="3789320"/>
            <a:ext cx="1352550" cy="8556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Co-occurrence</a:t>
            </a:r>
          </a:p>
          <a:p>
            <a:pPr algn="ctr">
              <a:defRPr/>
            </a:pPr>
            <a:r>
              <a:rPr lang="en-US" altLang="zh-TW" dirty="0"/>
              <a:t>modeling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744059" y="4033795"/>
            <a:ext cx="860389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27709" y="3789320"/>
            <a:ext cx="1352550" cy="8556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Type filtering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00959" y="3786145"/>
            <a:ext cx="1350963" cy="8556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Context</a:t>
            </a:r>
          </a:p>
          <a:p>
            <a:pPr algn="ctr">
              <a:defRPr/>
            </a:pPr>
            <a:r>
              <a:rPr lang="en-US" altLang="zh-TW" dirty="0"/>
              <a:t>modeling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4" idx="3"/>
            <a:endCxn id="5" idx="1"/>
          </p:cNvCxnSpPr>
          <p:nvPr/>
        </p:nvCxnSpPr>
        <p:spPr>
          <a:xfrm flipV="1">
            <a:off x="1336909" y="4217945"/>
            <a:ext cx="60166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5" idx="3"/>
            <a:endCxn id="7" idx="1"/>
          </p:cNvCxnSpPr>
          <p:nvPr/>
        </p:nvCxnSpPr>
        <p:spPr>
          <a:xfrm>
            <a:off x="3291122" y="4217945"/>
            <a:ext cx="6365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7" idx="3"/>
            <a:endCxn id="8" idx="1"/>
          </p:cNvCxnSpPr>
          <p:nvPr/>
        </p:nvCxnSpPr>
        <p:spPr>
          <a:xfrm flipV="1">
            <a:off x="5280259" y="4213182"/>
            <a:ext cx="520700" cy="47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8" idx="3"/>
            <a:endCxn id="6" idx="1"/>
          </p:cNvCxnSpPr>
          <p:nvPr/>
        </p:nvCxnSpPr>
        <p:spPr>
          <a:xfrm>
            <a:off x="7151922" y="4213976"/>
            <a:ext cx="5921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圖: 磁碟 12"/>
          <p:cNvSpPr/>
          <p:nvPr/>
        </p:nvSpPr>
        <p:spPr>
          <a:xfrm>
            <a:off x="3609415" y="2132856"/>
            <a:ext cx="1872209" cy="1152128"/>
          </a:xfrm>
          <a:prstGeom prst="flowChartMagneticDisk">
            <a:avLst/>
          </a:prstGeom>
          <a:ln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93000">
                  <a:srgbClr val="AED7DA"/>
                </a:gs>
                <a:gs pos="19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 prstMaterial="softEdge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chemeClr val="tx1"/>
                </a:solidFill>
              </a:rPr>
              <a:t>CW-B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(Larger corpus)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>
            <a:stCxn id="13" idx="2"/>
            <a:endCxn id="5" idx="0"/>
          </p:cNvCxnSpPr>
          <p:nvPr/>
        </p:nvCxnSpPr>
        <p:spPr>
          <a:xfrm flipH="1">
            <a:off x="2614847" y="2708920"/>
            <a:ext cx="994568" cy="1080400"/>
          </a:xfrm>
          <a:prstGeom prst="straightConnector1">
            <a:avLst/>
          </a:prstGeom>
          <a:ln w="63500">
            <a:tailEnd type="arrow"/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bg1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>
            <a:stCxn id="13" idx="4"/>
            <a:endCxn id="8" idx="0"/>
          </p:cNvCxnSpPr>
          <p:nvPr/>
        </p:nvCxnSpPr>
        <p:spPr>
          <a:xfrm>
            <a:off x="5481624" y="2708920"/>
            <a:ext cx="994817" cy="1077225"/>
          </a:xfrm>
          <a:prstGeom prst="straightConnector1">
            <a:avLst/>
          </a:prstGeom>
          <a:ln w="63500"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68" y="1124744"/>
            <a:ext cx="5572125" cy="393382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31" y="3247532"/>
            <a:ext cx="5705475" cy="3200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矩形 14"/>
          <p:cNvSpPr/>
          <p:nvPr/>
        </p:nvSpPr>
        <p:spPr>
          <a:xfrm>
            <a:off x="326068" y="5157192"/>
            <a:ext cx="6106319" cy="11521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accent5">
                    <a:lumMod val="25000"/>
                  </a:schemeClr>
                </a:solidFill>
              </a:rPr>
              <a:t>Working entity set: </a:t>
            </a:r>
          </a:p>
          <a:p>
            <a:r>
              <a:rPr lang="en-US" altLang="zh-TW" dirty="0" smtClean="0">
                <a:solidFill>
                  <a:schemeClr val="accent5">
                    <a:lumMod val="25000"/>
                  </a:schemeClr>
                </a:solidFill>
              </a:rPr>
              <a:t>Entities returned for PMI without filtering as this produced the highest R@2000 ( 87% )</a:t>
            </a:r>
            <a:endParaRPr lang="zh-TW" alt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43608" y="1124744"/>
            <a:ext cx="2448272" cy="32867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48880"/>
            <a:ext cx="5838825" cy="3048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906614" y="4435193"/>
                <a:ext cx="4361620" cy="8640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altLang="zh-TW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zh-TW" altLang="en-US" b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b="1" dirty="0" smtClean="0">
                    <a:solidFill>
                      <a:srgbClr val="C00000"/>
                    </a:solidFill>
                  </a:rPr>
                  <a:t>method reached good balance between precision and recall.</a:t>
                </a:r>
                <a:endParaRPr lang="zh-TW" alt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6614" y="4435193"/>
                <a:ext cx="4361620" cy="8640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1637739" y="2336088"/>
            <a:ext cx="4794647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rgbClr val="C00000"/>
                </a:solidFill>
              </a:rPr>
              <a:t>CW-B based model improves R-precision scores on a numbers of topics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4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2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4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7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44000" decel="56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2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5" grpId="0" animBg="1"/>
      <p:bldP spid="15" grpId="1" animBg="1"/>
      <p:bldP spid="17" grpId="0" animBg="1"/>
      <p:bldP spid="17" grpId="1" animBg="1"/>
      <p:bldP spid="17" grpId="2" animBg="1"/>
      <p:bldP spid="18" grpId="0" animBg="1"/>
      <p:bldP spid="18" grpId="1" animBg="1"/>
      <p:bldP spid="26" grpId="0" animBg="1"/>
      <p:bldP spid="2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Homepage Finding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49" y="2044786"/>
            <a:ext cx="172819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234" y="1921957"/>
            <a:ext cx="1498848" cy="184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82426"/>
            <a:ext cx="2304256" cy="12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0" y="3774545"/>
            <a:ext cx="754427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24" y="3437781"/>
            <a:ext cx="848952" cy="108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05340" y="1677152"/>
                <a:ext cx="7899108" cy="46085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AutoNum type="arabicPeriod"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Address homepage finding as a document retrieval problem</a:t>
                </a:r>
              </a:p>
              <a:p>
                <a:pPr marL="342900" indent="-342900">
                  <a:buAutoNum type="arabicPeriod"/>
                </a:pP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Use the entity term as a query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𝑞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𝑑</m:t>
                    </m:r>
                    <m:r>
                      <a:rPr lang="en-US" altLang="zh-TW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Using a combination of multiple document fields to represent documents</a:t>
                </a:r>
              </a:p>
              <a:p>
                <a:pPr marL="342900" indent="-342900">
                  <a:buAutoNum type="arabicPeriod"/>
                </a:pPr>
                <a:endParaRPr lang="en-US" altLang="zh-TW" sz="2400" dirty="0" smtClean="0">
                  <a:solidFill>
                    <a:schemeClr val="tx1"/>
                  </a:solidFill>
                </a:endParaRPr>
              </a:p>
              <a:p>
                <a:pPr marL="342900" indent="-342900">
                  <a:buAutoNum type="arabicPeriod"/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Using information on Wikipedia pages of source entity,  (e.g. external link ), to discover homepage of candidate entities   </a:t>
                </a:r>
                <a:endParaRPr lang="zh-TW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40" y="1677152"/>
                <a:ext cx="7899108" cy="4608512"/>
              </a:xfrm>
              <a:prstGeom prst="rect">
                <a:avLst/>
              </a:prstGeom>
              <a:blipFill rotWithShape="1">
                <a:blip r:embed="rId8"/>
                <a:stretch>
                  <a:fillRect l="-690" r="-2452"/>
                </a:stretch>
              </a:blipFill>
              <a:ln>
                <a:solidFill>
                  <a:schemeClr val="bg1">
                    <a:lumMod val="9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2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6" dur="indefinite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Homepage Finding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Ranking list</a:t>
            </a:r>
          </a:p>
          <a:p>
            <a:pPr>
              <a:buFontTx/>
              <a:buChar char="-"/>
            </a:pPr>
            <a:r>
              <a:rPr lang="en-US" altLang="zh-TW" sz="2400" dirty="0" smtClean="0"/>
              <a:t>          : proportional to the position of the other external   </a:t>
            </a:r>
          </a:p>
          <a:p>
            <a:pPr marL="0" indent="0">
              <a:buNone/>
            </a:pPr>
            <a:r>
              <a:rPr lang="en-US" altLang="zh-TW" sz="2400" dirty="0" smtClean="0"/>
              <a:t>                link on the Wikipedia page</a:t>
            </a:r>
          </a:p>
          <a:p>
            <a:pPr marL="0" indent="0">
              <a:buNone/>
            </a:pPr>
            <a:r>
              <a:rPr lang="en-US" altLang="zh-TW" sz="2400" dirty="0" smtClean="0"/>
              <a:t>              : the possible homepage of e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  </a:t>
            </a:r>
            <a:r>
              <a:rPr lang="zh-TW" altLang="en-US" sz="2400" dirty="0" smtClean="0"/>
              <a:t> 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       :  the external link of e on Wikipedia page</a:t>
            </a:r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 smtClean="0"/>
              <a:t>-             =</a:t>
            </a:r>
            <a:endParaRPr lang="zh-TW" alt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0" y="2277078"/>
            <a:ext cx="1008112" cy="34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06" y="3077146"/>
            <a:ext cx="309185" cy="41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62" y="3489392"/>
            <a:ext cx="64807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9" y="4394703"/>
            <a:ext cx="1040116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344748" y="4100465"/>
            <a:ext cx="5031810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1,   if there is a homepage URL of e in </a:t>
            </a:r>
            <a:r>
              <a:rPr lang="en-US" altLang="zh-TW" dirty="0" err="1" smtClean="0">
                <a:solidFill>
                  <a:schemeClr val="tx1"/>
                </a:solidFill>
              </a:rPr>
              <a:t>DBpedia</a:t>
            </a:r>
            <a:r>
              <a:rPr lang="en-US" altLang="zh-TW" dirty="0" smtClean="0">
                <a:solidFill>
                  <a:schemeClr val="tx1"/>
                </a:solidFill>
              </a:rPr>
              <a:t> 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左大括弧 5"/>
          <p:cNvSpPr/>
          <p:nvPr/>
        </p:nvSpPr>
        <p:spPr>
          <a:xfrm>
            <a:off x="1963478" y="4237795"/>
            <a:ext cx="360040" cy="72008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360773" y="4799620"/>
            <a:ext cx="5031810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0,   otherwise.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2464" y="5635549"/>
            <a:ext cx="637105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400" dirty="0" smtClean="0">
                <a:solidFill>
                  <a:schemeClr val="tx1"/>
                </a:solidFill>
              </a:rPr>
              <a:t>- Set equal weight for these two components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219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Improved type filtering</a:t>
            </a:r>
          </a:p>
          <a:p>
            <a:r>
              <a:rPr lang="en-US" altLang="zh-TW" dirty="0" smtClean="0"/>
              <a:t>Anchor-based co-occurrence</a:t>
            </a:r>
          </a:p>
          <a:p>
            <a:r>
              <a:rPr lang="en-US" altLang="zh-TW" dirty="0" smtClean="0"/>
              <a:t>Adjusted </a:t>
            </a:r>
            <a:r>
              <a:rPr lang="en-US" altLang="zh-TW" dirty="0" err="1" smtClean="0"/>
              <a:t>judgements</a:t>
            </a:r>
            <a:endParaRPr lang="en-US" altLang="zh-TW" dirty="0" smtClean="0"/>
          </a:p>
          <a:p>
            <a:r>
              <a:rPr lang="en-US" altLang="zh-TW" dirty="0"/>
              <a:t>Wikipedia-based </a:t>
            </a:r>
            <a:r>
              <a:rPr lang="en-US" altLang="zh-TW" dirty="0" smtClean="0"/>
              <a:t>evaluation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188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b="1" dirty="0" smtClean="0"/>
              <a:t>Improved type filtering</a:t>
            </a:r>
          </a:p>
          <a:p>
            <a:pPr>
              <a:buFontTx/>
              <a:buChar char="-"/>
            </a:pPr>
            <a:r>
              <a:rPr lang="en-US" altLang="zh-TW" sz="2000" i="1" dirty="0" err="1" smtClean="0"/>
              <a:t>Serdyukov</a:t>
            </a:r>
            <a:r>
              <a:rPr lang="en-US" altLang="zh-TW" sz="2000" i="1" dirty="0" smtClean="0"/>
              <a:t> </a:t>
            </a:r>
            <a:r>
              <a:rPr lang="en-US" altLang="zh-TW" sz="2000" i="1" dirty="0"/>
              <a:t>and de </a:t>
            </a:r>
            <a:r>
              <a:rPr lang="en-US" altLang="zh-TW" sz="2000" i="1" dirty="0" err="1"/>
              <a:t>Vries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use </a:t>
            </a:r>
            <a:r>
              <a:rPr lang="en-US" altLang="zh-TW" sz="2000" dirty="0" err="1" smtClean="0"/>
              <a:t>DBpedia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ontology to perform type </a:t>
            </a:r>
            <a:r>
              <a:rPr lang="en-US" altLang="zh-TW" sz="2000" dirty="0" smtClean="0"/>
              <a:t>  </a:t>
            </a:r>
          </a:p>
          <a:p>
            <a:pPr marL="0" indent="0">
              <a:buNone/>
            </a:pPr>
            <a:r>
              <a:rPr lang="en-US" altLang="zh-TW" sz="2000" dirty="0" smtClean="0"/>
              <a:t>     filtering</a:t>
            </a:r>
            <a:endParaRPr lang="en-US" altLang="zh-TW" sz="2000" dirty="0"/>
          </a:p>
          <a:p>
            <a:pPr marL="285750" indent="-285750">
              <a:buFontTx/>
              <a:buChar char="-"/>
            </a:pPr>
            <a:r>
              <a:rPr lang="en-US" altLang="zh-TW" sz="2000" dirty="0"/>
              <a:t>Follow the approach and map the ontology categories “Person” and “Organization” to target type “PER and ORG” respectively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82313"/>
            <a:ext cx="5753968" cy="91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267744" y="5157192"/>
            <a:ext cx="6258024" cy="1190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1. Positive effect on both precision and recall</a:t>
            </a:r>
          </a:p>
          <a:p>
            <a:endParaRPr lang="en-US" altLang="zh-TW" b="1" dirty="0">
              <a:solidFill>
                <a:srgbClr val="C00000"/>
              </a:solidFill>
            </a:endParaRPr>
          </a:p>
          <a:p>
            <a:r>
              <a:rPr lang="en-US" altLang="zh-TW" b="1" dirty="0" smtClean="0">
                <a:solidFill>
                  <a:srgbClr val="C00000"/>
                </a:solidFill>
              </a:rPr>
              <a:t>2. Filtering based on the </a:t>
            </a:r>
            <a:r>
              <a:rPr lang="en-US" altLang="zh-TW" b="1" dirty="0" err="1" smtClean="0">
                <a:solidFill>
                  <a:srgbClr val="C00000"/>
                </a:solidFill>
              </a:rPr>
              <a:t>DBpedia</a:t>
            </a:r>
            <a:r>
              <a:rPr lang="en-US" altLang="zh-TW" b="1" dirty="0" smtClean="0">
                <a:solidFill>
                  <a:srgbClr val="C00000"/>
                </a:solidFill>
              </a:rPr>
              <a:t> is precise, but only  </a:t>
            </a:r>
          </a:p>
          <a:p>
            <a:r>
              <a:rPr lang="en-US" altLang="zh-TW" b="1" dirty="0">
                <a:solidFill>
                  <a:srgbClr val="C00000"/>
                </a:solidFill>
              </a:rPr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   cover some of the entities in Wikipedia 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02" y="2122038"/>
            <a:ext cx="5281389" cy="45365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98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mtClean="0"/>
              <a:t>Introduction</a:t>
            </a:r>
            <a:endParaRPr lang="zh-TW" altLang="zh-TW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Related Entity Finding(REF) task: </a:t>
            </a:r>
            <a:br>
              <a:rPr lang="en-US" altLang="zh-TW" dirty="0" smtClean="0"/>
            </a:br>
            <a:r>
              <a:rPr lang="en-US" altLang="zh-TW" dirty="0" smtClean="0"/>
              <a:t>Given,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	1.Source entity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	2. Relation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	3. Target Entity type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    Discover entities that satisfied the relation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    and the target type, and return their  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dirty="0" smtClean="0"/>
              <a:t>    homepage.</a:t>
            </a:r>
            <a:endParaRPr lang="zh-TW" altLang="en-US" dirty="0" smtClean="0"/>
          </a:p>
          <a:p>
            <a:pPr eaLnBrk="1" hangingPunct="1">
              <a:defRPr/>
            </a:pPr>
            <a:endParaRPr lang="zh-TW" altLang="zh-TW" dirty="0" smtClean="0"/>
          </a:p>
        </p:txBody>
      </p:sp>
      <p:sp>
        <p:nvSpPr>
          <p:cNvPr id="2" name="矩形 1"/>
          <p:cNvSpPr/>
          <p:nvPr/>
        </p:nvSpPr>
        <p:spPr>
          <a:xfrm>
            <a:off x="4179888" y="2750295"/>
            <a:ext cx="1184200" cy="4871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rgbClr val="7030A0"/>
                </a:solidFill>
              </a:rPr>
              <a:t>“</a:t>
            </a:r>
            <a:r>
              <a:rPr lang="en-US" altLang="zh-TW" sz="2000" dirty="0" err="1">
                <a:solidFill>
                  <a:srgbClr val="7030A0"/>
                </a:solidFill>
              </a:rPr>
              <a:t>Miks</a:t>
            </a:r>
            <a:r>
              <a:rPr lang="en-US" altLang="zh-TW" sz="2000" dirty="0">
                <a:solidFill>
                  <a:srgbClr val="7030A0"/>
                </a:solidFill>
              </a:rPr>
              <a:t>”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48050" y="3352800"/>
            <a:ext cx="3068638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rgbClr val="0070C0"/>
                </a:solidFill>
              </a:rPr>
              <a:t>“</a:t>
            </a:r>
            <a:r>
              <a:rPr lang="en-US" altLang="zh-TW" sz="2000" dirty="0">
                <a:solidFill>
                  <a:srgbClr val="7030A0"/>
                </a:solidFill>
              </a:rPr>
              <a:t>Members of  </a:t>
            </a:r>
            <a:r>
              <a:rPr lang="en-US" altLang="zh-TW" sz="2000" dirty="0" smtClean="0">
                <a:solidFill>
                  <a:srgbClr val="7030A0"/>
                </a:solidFill>
              </a:rPr>
              <a:t>KDD lab</a:t>
            </a:r>
            <a:r>
              <a:rPr lang="en-US" altLang="zh-TW" sz="2000" dirty="0" smtClean="0">
                <a:solidFill>
                  <a:srgbClr val="0070C0"/>
                </a:solidFill>
              </a:rPr>
              <a:t>”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95425" y="3951288"/>
            <a:ext cx="1038225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rgbClr val="7030A0"/>
                </a:solidFill>
              </a:rPr>
              <a:t>People</a:t>
            </a:r>
            <a:endParaRPr lang="zh-TW" altLang="en-US" sz="2000" dirty="0">
              <a:solidFill>
                <a:srgbClr val="7030A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900113" y="4383088"/>
            <a:ext cx="7632700" cy="185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000" dirty="0">
                <a:solidFill>
                  <a:srgbClr val="7030A0"/>
                </a:solidFill>
              </a:rPr>
              <a:t>“</a:t>
            </a:r>
            <a:r>
              <a:rPr lang="en-US" altLang="zh-TW" sz="2000" dirty="0" err="1">
                <a:solidFill>
                  <a:srgbClr val="7030A0"/>
                </a:solidFill>
              </a:rPr>
              <a:t>Arion</a:t>
            </a:r>
            <a:r>
              <a:rPr lang="en-US" altLang="zh-TW" sz="2000" dirty="0">
                <a:solidFill>
                  <a:srgbClr val="7030A0"/>
                </a:solidFill>
              </a:rPr>
              <a:t>” </a:t>
            </a:r>
            <a:r>
              <a:rPr lang="en-US" altLang="zh-TW" sz="2000" dirty="0">
                <a:solidFill>
                  <a:srgbClr val="7030A0"/>
                </a:solidFill>
                <a:sym typeface="Wingdings" pitchFamily="2" charset="2"/>
              </a:rPr>
              <a:t> homepage of  </a:t>
            </a:r>
            <a:r>
              <a:rPr lang="en-US" altLang="zh-TW" sz="2000" dirty="0" err="1">
                <a:solidFill>
                  <a:srgbClr val="7030A0"/>
                </a:solidFill>
                <a:sym typeface="Wingdings" pitchFamily="2" charset="2"/>
              </a:rPr>
              <a:t>Arion</a:t>
            </a:r>
            <a:r>
              <a:rPr lang="en-US" altLang="zh-TW" sz="2000" dirty="0">
                <a:solidFill>
                  <a:srgbClr val="7030A0"/>
                </a:solidFill>
                <a:sym typeface="Wingdings" pitchFamily="2" charset="2"/>
              </a:rPr>
              <a:t/>
            </a:r>
            <a:br>
              <a:rPr lang="en-US" altLang="zh-TW" sz="2000" dirty="0">
                <a:solidFill>
                  <a:srgbClr val="7030A0"/>
                </a:solidFill>
                <a:sym typeface="Wingdings" pitchFamily="2" charset="2"/>
              </a:rPr>
            </a:br>
            <a:r>
              <a:rPr lang="en-US" altLang="zh-TW" sz="2000" dirty="0" smtClean="0">
                <a:solidFill>
                  <a:srgbClr val="7030A0"/>
                </a:solidFill>
                <a:sym typeface="Wingdings" pitchFamily="2" charset="2"/>
              </a:rPr>
              <a:t>“Handsome Shih” </a:t>
            </a:r>
            <a:r>
              <a:rPr lang="en-US" altLang="zh-TW" sz="2000" dirty="0">
                <a:solidFill>
                  <a:srgbClr val="7030A0"/>
                </a:solidFill>
                <a:sym typeface="Wingdings" pitchFamily="2" charset="2"/>
              </a:rPr>
              <a:t> homepage of  </a:t>
            </a:r>
            <a:r>
              <a:rPr lang="en-US" altLang="zh-TW" sz="2000" dirty="0" smtClean="0">
                <a:solidFill>
                  <a:srgbClr val="7030A0"/>
                </a:solidFill>
                <a:sym typeface="Wingdings" pitchFamily="2" charset="2"/>
              </a:rPr>
              <a:t>“Handsome Shih” </a:t>
            </a:r>
            <a:endParaRPr lang="en-US" altLang="zh-TW" sz="2000" dirty="0">
              <a:solidFill>
                <a:srgbClr val="7030A0"/>
              </a:solidFill>
              <a:sym typeface="Wingdings" pitchFamily="2" charset="2"/>
            </a:endParaRPr>
          </a:p>
          <a:p>
            <a:pPr algn="ctr">
              <a:defRPr/>
            </a:pPr>
            <a:r>
              <a:rPr lang="en-US" altLang="zh-TW" dirty="0">
                <a:solidFill>
                  <a:srgbClr val="0070C0"/>
                </a:solidFill>
                <a:sym typeface="Wingdings" pitchFamily="2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Discussion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 smtClean="0"/>
              <a:t>Anchor-based co-occurrence</a:t>
            </a:r>
          </a:p>
          <a:p>
            <a:pPr>
              <a:buFontTx/>
              <a:buChar char="-"/>
            </a:pPr>
            <a:r>
              <a:rPr lang="en-US" altLang="zh-TW" sz="2000" dirty="0" smtClean="0"/>
              <a:t>[30] [40] only consider entities that link to, or are linked from the </a:t>
            </a:r>
          </a:p>
          <a:p>
            <a:pPr marL="0" indent="0">
              <a:buNone/>
            </a:pPr>
            <a:r>
              <a:rPr lang="en-US" altLang="zh-TW" sz="2000" dirty="0" smtClean="0"/>
              <a:t>     Wikipedia page of the input entity</a:t>
            </a:r>
          </a:p>
          <a:p>
            <a:endParaRPr lang="en-US" altLang="zh-TW" b="1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en-US" altLang="zh-TW" sz="2000" dirty="0" smtClean="0"/>
              <a:t>         : number of times the candidate e occurs in the anchor text </a:t>
            </a:r>
          </a:p>
          <a:p>
            <a:pPr marL="0" indent="0">
              <a:buNone/>
            </a:pPr>
            <a:r>
              <a:rPr lang="en-US" altLang="zh-TW" sz="2000" dirty="0"/>
              <a:t> </a:t>
            </a:r>
            <a:r>
              <a:rPr lang="en-US" altLang="zh-TW" sz="2000" dirty="0" smtClean="0"/>
              <a:t>                  on the Wikipedia page of the input entity</a:t>
            </a:r>
          </a:p>
          <a:p>
            <a:pPr marL="0" indent="0">
              <a:buNone/>
            </a:pPr>
            <a:r>
              <a:rPr lang="en-US" altLang="zh-TW" sz="2000" dirty="0" smtClean="0"/>
              <a:t>                 : the other way.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68960"/>
            <a:ext cx="643271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45142"/>
            <a:ext cx="994658" cy="33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26" y="4998747"/>
            <a:ext cx="922650" cy="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2699792" y="5413884"/>
            <a:ext cx="6258024" cy="1190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rgbClr val="C00000"/>
                </a:solidFill>
              </a:rPr>
              <a:t>Work well for most topics the relevant entities occur as anchor texts on the page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/>
              <a:t>An architecture was examined for addressing the related entity finding.</a:t>
            </a:r>
          </a:p>
          <a:p>
            <a:r>
              <a:rPr lang="en-US" altLang="zh-TW" sz="2400" dirty="0" smtClean="0"/>
              <a:t>Four measures to identify entity co-occurrence</a:t>
            </a:r>
          </a:p>
          <a:p>
            <a:r>
              <a:rPr lang="en-US" altLang="zh-TW" sz="2400" dirty="0" smtClean="0"/>
              <a:t>Category expansion can be tuned towards precision and recall</a:t>
            </a:r>
          </a:p>
          <a:p>
            <a:r>
              <a:rPr lang="en-US" altLang="zh-TW" sz="2400" dirty="0" smtClean="0"/>
              <a:t>Context model improve both precision and recall</a:t>
            </a:r>
          </a:p>
          <a:p>
            <a:r>
              <a:rPr lang="en-US" altLang="zh-TW" sz="2400" dirty="0" smtClean="0"/>
              <a:t>Using larger corpus improve the estimation of both co-occurrence model and context model</a:t>
            </a:r>
          </a:p>
          <a:p>
            <a:r>
              <a:rPr lang="en-US" altLang="zh-TW" sz="2400" dirty="0" smtClean="0"/>
              <a:t>This model can effectively incorporate additional heuristic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995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3238" y="1936750"/>
            <a:ext cx="82296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zh-TW" sz="2400" b="1" dirty="0" smtClean="0"/>
              <a:t>Component of an idealized entity finding system</a:t>
            </a:r>
            <a:endParaRPr lang="zh-TW" altLang="zh-TW" sz="2400" b="1" dirty="0" smtClean="0"/>
          </a:p>
          <a:p>
            <a:pPr eaLnBrk="1" hangingPunct="1">
              <a:defRPr/>
            </a:pPr>
            <a:endParaRPr lang="zh-TW" altLang="en-US" dirty="0" smtClean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2565400"/>
            <a:ext cx="8137525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49438"/>
            <a:ext cx="7721600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mtClean="0"/>
              <a:t>Introduction</a:t>
            </a:r>
            <a:endParaRPr lang="zh-TW" altLang="en-US" smtClean="0"/>
          </a:p>
        </p:txBody>
      </p:sp>
      <p:sp>
        <p:nvSpPr>
          <p:cNvPr id="5" name="橢圓 4"/>
          <p:cNvSpPr/>
          <p:nvPr/>
        </p:nvSpPr>
        <p:spPr>
          <a:xfrm>
            <a:off x="1860550" y="4704574"/>
            <a:ext cx="1655763" cy="1152525"/>
          </a:xfrm>
          <a:prstGeom prst="ellipse">
            <a:avLst/>
          </a:prstGeom>
          <a:solidFill>
            <a:schemeClr val="bg1">
              <a:lumMod val="95000"/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FF0000"/>
                </a:solidFill>
              </a:rPr>
              <a:t>Focuses on Recall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851275" y="4684784"/>
            <a:ext cx="3384550" cy="1227137"/>
          </a:xfrm>
          <a:prstGeom prst="ellipse">
            <a:avLst/>
          </a:prstGeom>
          <a:solidFill>
            <a:schemeClr val="bg1">
              <a:lumMod val="95000"/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b="1" dirty="0">
                <a:solidFill>
                  <a:srgbClr val="FF0000"/>
                </a:solidFill>
              </a:rPr>
              <a:t>Precision improvement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mtClean="0"/>
              <a:t>Introduction</a:t>
            </a:r>
            <a:endParaRPr lang="zh-TW" altLang="en-US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endParaRPr lang="en-US" altLang="zh-TW" smtClean="0"/>
          </a:p>
          <a:p>
            <a:pPr marL="0" indent="0" eaLnBrk="1" hangingPunct="1">
              <a:buFontTx/>
              <a:buNone/>
            </a:pPr>
            <a:r>
              <a:rPr lang="en-US" altLang="zh-TW" smtClean="0"/>
              <a:t>Main goal: </a:t>
            </a:r>
          </a:p>
          <a:p>
            <a:pPr marL="0" indent="0" eaLnBrk="1" hangingPunct="1">
              <a:buFontTx/>
              <a:buNone/>
            </a:pPr>
            <a:r>
              <a:rPr lang="en-US" altLang="zh-TW" smtClean="0"/>
              <a:t>        Addresses the issue of balancing     </a:t>
            </a:r>
          </a:p>
          <a:p>
            <a:pPr marL="0" indent="0" eaLnBrk="1" hangingPunct="1">
              <a:buFontTx/>
              <a:buNone/>
            </a:pPr>
            <a:r>
              <a:rPr lang="en-US" altLang="zh-TW" smtClean="0"/>
              <a:t>        precision and recall.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內容版面配置區 2"/>
          <p:cNvSpPr>
            <a:spLocks noGrp="1"/>
          </p:cNvSpPr>
          <p:nvPr>
            <p:ph idx="1"/>
          </p:nvPr>
        </p:nvSpPr>
        <p:spPr>
          <a:xfrm>
            <a:off x="569913" y="157480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zh-TW" b="1" smtClean="0"/>
              <a:t>E</a:t>
            </a:r>
            <a:r>
              <a:rPr lang="en-US" altLang="zh-TW" smtClean="0"/>
              <a:t>: source entity, </a:t>
            </a:r>
            <a:r>
              <a:rPr lang="en-US" altLang="zh-TW" b="1" smtClean="0"/>
              <a:t>T</a:t>
            </a:r>
            <a:r>
              <a:rPr lang="en-US" altLang="zh-TW" smtClean="0"/>
              <a:t>: Target type, </a:t>
            </a:r>
            <a:r>
              <a:rPr lang="en-US" altLang="zh-TW" b="1" smtClean="0"/>
              <a:t>R</a:t>
            </a:r>
            <a:r>
              <a:rPr lang="en-US" altLang="zh-TW" smtClean="0"/>
              <a:t>: Relation</a:t>
            </a:r>
            <a:br>
              <a:rPr lang="en-US" altLang="zh-TW" smtClean="0"/>
            </a:br>
            <a:r>
              <a:rPr lang="en-US" altLang="zh-TW" smtClean="0"/>
              <a:t/>
            </a:r>
            <a:br>
              <a:rPr lang="en-US" altLang="zh-TW" smtClean="0"/>
            </a:br>
            <a:endParaRPr lang="zh-TW" altLang="en-US" smtClean="0"/>
          </a:p>
        </p:txBody>
      </p:sp>
      <p:sp>
        <p:nvSpPr>
          <p:cNvPr id="614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mtClean="0"/>
              <a:t>Approach</a:t>
            </a:r>
            <a:endParaRPr lang="zh-TW" alt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492375"/>
            <a:ext cx="6400800" cy="108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521075"/>
            <a:ext cx="28067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44900"/>
            <a:ext cx="458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08488"/>
            <a:ext cx="4587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408488"/>
            <a:ext cx="3805237" cy="46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611188" y="5419725"/>
            <a:ext cx="865187" cy="3603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078038" y="5168900"/>
            <a:ext cx="1352550" cy="855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Co-occurrence</a:t>
            </a:r>
          </a:p>
          <a:p>
            <a:pPr algn="ctr">
              <a:defRPr/>
            </a:pPr>
            <a:r>
              <a:rPr lang="en-US" altLang="zh-TW" dirty="0"/>
              <a:t>modeling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7885113" y="5413375"/>
            <a:ext cx="863351" cy="3603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067175" y="5168900"/>
            <a:ext cx="1352550" cy="855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Type filtering</a:t>
            </a:r>
            <a:endParaRPr lang="zh-TW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940425" y="5165725"/>
            <a:ext cx="1350963" cy="85566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Context</a:t>
            </a:r>
          </a:p>
          <a:p>
            <a:pPr algn="ctr">
              <a:defRPr/>
            </a:pPr>
            <a:r>
              <a:rPr lang="en-US" altLang="zh-TW" dirty="0"/>
              <a:t>modeling</a:t>
            </a:r>
            <a:endParaRPr lang="zh-TW" altLang="en-US" dirty="0"/>
          </a:p>
        </p:txBody>
      </p:sp>
      <p:cxnSp>
        <p:nvCxnSpPr>
          <p:cNvPr id="10" name="直線單箭頭接點 9"/>
          <p:cNvCxnSpPr>
            <a:stCxn id="5" idx="3"/>
            <a:endCxn id="6" idx="1"/>
          </p:cNvCxnSpPr>
          <p:nvPr/>
        </p:nvCxnSpPr>
        <p:spPr>
          <a:xfrm flipV="1">
            <a:off x="1476375" y="5597525"/>
            <a:ext cx="60166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>
            <a:stCxn id="6" idx="3"/>
            <a:endCxn id="16" idx="1"/>
          </p:cNvCxnSpPr>
          <p:nvPr/>
        </p:nvCxnSpPr>
        <p:spPr>
          <a:xfrm>
            <a:off x="3430588" y="5597525"/>
            <a:ext cx="6365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>
            <a:stCxn id="16" idx="3"/>
            <a:endCxn id="17" idx="1"/>
          </p:cNvCxnSpPr>
          <p:nvPr/>
        </p:nvCxnSpPr>
        <p:spPr>
          <a:xfrm flipV="1">
            <a:off x="5419725" y="5594350"/>
            <a:ext cx="520700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stCxn id="17" idx="3"/>
            <a:endCxn id="7" idx="1"/>
          </p:cNvCxnSpPr>
          <p:nvPr/>
        </p:nvCxnSpPr>
        <p:spPr>
          <a:xfrm>
            <a:off x="7291388" y="5593557"/>
            <a:ext cx="59372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6134393"/>
            <a:ext cx="10048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830" y="6148388"/>
            <a:ext cx="731838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056" y="6148388"/>
            <a:ext cx="712788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/>
              <a:t>Approach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/>
              <a:t>Discussion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124744" y="3429000"/>
            <a:ext cx="5679504" cy="3035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 - Experiment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Setup</a:t>
            </a:r>
          </a:p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 - Co-occurrence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 - Type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Filtering</a:t>
            </a:r>
          </a:p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 - Context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Modeling</a:t>
            </a:r>
          </a:p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 - Improved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Estimations</a:t>
            </a:r>
          </a:p>
          <a:p>
            <a:r>
              <a:rPr lang="en-US" altLang="zh-TW" sz="3200" b="1" dirty="0" smtClean="0">
                <a:solidFill>
                  <a:schemeClr val="accent1">
                    <a:lumMod val="50000"/>
                  </a:schemeClr>
                </a:solidFill>
              </a:rPr>
              <a:t> - Homepage </a:t>
            </a:r>
            <a:r>
              <a:rPr lang="en-US" altLang="zh-TW" sz="3200" b="1" dirty="0">
                <a:solidFill>
                  <a:schemeClr val="accent1">
                    <a:lumMod val="50000"/>
                  </a:schemeClr>
                </a:solidFill>
              </a:rPr>
              <a:t>Finding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632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向下箭號 20"/>
          <p:cNvSpPr/>
          <p:nvPr/>
        </p:nvSpPr>
        <p:spPr>
          <a:xfrm>
            <a:off x="6270625" y="3429000"/>
            <a:ext cx="576263" cy="57626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向下箭號 19"/>
          <p:cNvSpPr/>
          <p:nvPr/>
        </p:nvSpPr>
        <p:spPr>
          <a:xfrm>
            <a:off x="2366963" y="3422650"/>
            <a:ext cx="576262" cy="57626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mtClean="0"/>
              <a:t>Experiment Setup</a:t>
            </a:r>
            <a:endParaRPr lang="zh-TW" altLang="en-US" smtClean="0"/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b="1" smtClean="0"/>
              <a:t>Research questions</a:t>
            </a:r>
            <a:endParaRPr lang="zh-TW" altLang="en-US" b="1" smtClean="0"/>
          </a:p>
        </p:txBody>
      </p:sp>
      <p:sp>
        <p:nvSpPr>
          <p:cNvPr id="4" name="矩形 3"/>
          <p:cNvSpPr/>
          <p:nvPr/>
        </p:nvSpPr>
        <p:spPr>
          <a:xfrm>
            <a:off x="512763" y="2671763"/>
            <a:ext cx="865187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query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979613" y="2420938"/>
            <a:ext cx="1352550" cy="8556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Co-occurrence</a:t>
            </a:r>
          </a:p>
          <a:p>
            <a:pPr algn="ctr">
              <a:defRPr/>
            </a:pPr>
            <a:r>
              <a:rPr lang="en-US" altLang="zh-TW" dirty="0"/>
              <a:t>modeling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785100" y="2665413"/>
            <a:ext cx="891356" cy="360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 smtClean="0"/>
              <a:t>results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968750" y="2420938"/>
            <a:ext cx="1352550" cy="8556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Type filtering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842000" y="2417763"/>
            <a:ext cx="1350963" cy="8556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  <a:scene3d>
            <a:camera prst="orthographicFront"/>
            <a:lightRig rig="threePt" dir="t"/>
          </a:scene3d>
          <a:sp3d prstMaterial="metal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Context</a:t>
            </a:r>
          </a:p>
          <a:p>
            <a:pPr algn="ctr">
              <a:defRPr/>
            </a:pPr>
            <a:r>
              <a:rPr lang="en-US" altLang="zh-TW" dirty="0"/>
              <a:t>modeling</a:t>
            </a:r>
            <a:endParaRPr lang="zh-TW" altLang="en-US" dirty="0"/>
          </a:p>
        </p:txBody>
      </p:sp>
      <p:cxnSp>
        <p:nvCxnSpPr>
          <p:cNvPr id="9" name="直線單箭頭接點 8"/>
          <p:cNvCxnSpPr>
            <a:stCxn id="4" idx="3"/>
            <a:endCxn id="5" idx="1"/>
          </p:cNvCxnSpPr>
          <p:nvPr/>
        </p:nvCxnSpPr>
        <p:spPr>
          <a:xfrm flipV="1">
            <a:off x="1377950" y="2849563"/>
            <a:ext cx="601663" cy="31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>
            <a:stCxn id="5" idx="3"/>
            <a:endCxn id="7" idx="1"/>
          </p:cNvCxnSpPr>
          <p:nvPr/>
        </p:nvCxnSpPr>
        <p:spPr>
          <a:xfrm>
            <a:off x="3332163" y="2849563"/>
            <a:ext cx="63658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>
            <a:stCxn id="7" idx="3"/>
            <a:endCxn id="8" idx="1"/>
          </p:cNvCxnSpPr>
          <p:nvPr/>
        </p:nvCxnSpPr>
        <p:spPr>
          <a:xfrm flipV="1">
            <a:off x="5321300" y="2844800"/>
            <a:ext cx="520700" cy="47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>
            <a:stCxn id="8" idx="3"/>
            <a:endCxn id="6" idx="1"/>
          </p:cNvCxnSpPr>
          <p:nvPr/>
        </p:nvCxnSpPr>
        <p:spPr>
          <a:xfrm>
            <a:off x="7192963" y="2845594"/>
            <a:ext cx="59213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向下箭號 12"/>
          <p:cNvSpPr/>
          <p:nvPr/>
        </p:nvSpPr>
        <p:spPr>
          <a:xfrm>
            <a:off x="2366963" y="3429000"/>
            <a:ext cx="576262" cy="57626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84213" y="4132263"/>
            <a:ext cx="4032250" cy="1655762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C00000"/>
                </a:solidFill>
              </a:rPr>
              <a:t>How do different measures for computing co-occurrence affect the recall of pure Co-occurrence model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5" name="向下箭號 14"/>
          <p:cNvSpPr/>
          <p:nvPr/>
        </p:nvSpPr>
        <p:spPr>
          <a:xfrm>
            <a:off x="4405313" y="3409950"/>
            <a:ext cx="576262" cy="57626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722563" y="4111625"/>
            <a:ext cx="4032250" cy="1657350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C00000"/>
                </a:solidFill>
              </a:rPr>
              <a:t>Can it improve the precision without hurting recall ?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17" name="向下箭號 16"/>
          <p:cNvSpPr/>
          <p:nvPr/>
        </p:nvSpPr>
        <p:spPr>
          <a:xfrm>
            <a:off x="6270625" y="3435350"/>
            <a:ext cx="576263" cy="576263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587875" y="4138613"/>
            <a:ext cx="4032250" cy="1655762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C00000"/>
                </a:solidFill>
              </a:rPr>
              <a:t>Can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altLang="zh-TW" dirty="0">
                <a:solidFill>
                  <a:srgbClr val="C00000"/>
                </a:solidFill>
              </a:rPr>
              <a:t>recall and precision be enhanced?</a:t>
            </a:r>
          </a:p>
          <a:p>
            <a:pPr>
              <a:defRPr/>
            </a:pPr>
            <a:endParaRPr lang="en-US" altLang="zh-TW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altLang="zh-TW" dirty="0">
                <a:solidFill>
                  <a:srgbClr val="C00000"/>
                </a:solidFill>
              </a:rPr>
              <a:t>2.  ensure the source and target </a:t>
            </a:r>
          </a:p>
          <a:p>
            <a:pPr>
              <a:defRPr/>
            </a:pPr>
            <a:r>
              <a:rPr lang="en-US" altLang="zh-TW" dirty="0">
                <a:solidFill>
                  <a:srgbClr val="C00000"/>
                </a:solidFill>
              </a:rPr>
              <a:t>    entities engage in the right relation?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47813" y="4011613"/>
            <a:ext cx="6119812" cy="1362075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C00000"/>
                </a:solidFill>
              </a:rPr>
              <a:t>Can a larger corpus improve the accuracy of estimation of these two models ?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384300" y="3724275"/>
            <a:ext cx="6938963" cy="1360488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clear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rgbClr val="C00000"/>
                </a:solidFill>
              </a:rPr>
              <a:t>Can this framework effectively incorporate additional heuristics in order to be competitive with other state-of-art approaches ?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0" grpId="0" animBg="1"/>
      <p:bldP spid="20" grpId="1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2" grpId="0" animBg="1"/>
      <p:bldP spid="22" grpId="1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zh-TW" smtClean="0"/>
              <a:t>Experiment Setup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2800" b="1" dirty="0" smtClean="0"/>
              <a:t>Entity recognition and normalization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2400" dirty="0" smtClean="0"/>
              <a:t> - Anchor texts was considered to recognize the  named 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2400" dirty="0" smtClean="0"/>
              <a:t>   entity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2400" dirty="0" smtClean="0"/>
              <a:t> - Named Entity Normalization: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zh-TW" sz="1800" dirty="0" smtClean="0"/>
              <a:t>   e.g. {“Schumacher”, “</a:t>
            </a:r>
            <a:r>
              <a:rPr lang="en-US" altLang="zh-TW" sz="1800" dirty="0" err="1" smtClean="0"/>
              <a:t>Schumi</a:t>
            </a:r>
            <a:r>
              <a:rPr lang="en-US" altLang="zh-TW" sz="1800" dirty="0" smtClean="0"/>
              <a:t>”, “M. Schumacher”} </a:t>
            </a:r>
            <a:r>
              <a:rPr lang="en-US" altLang="zh-TW" sz="1800" dirty="0" smtClean="0">
                <a:sym typeface="Wingdings" pitchFamily="2" charset="2"/>
              </a:rPr>
              <a:t> “Michael Schumacher”</a:t>
            </a:r>
            <a:endParaRPr lang="en-US" altLang="zh-TW" sz="1800" dirty="0" smtClean="0"/>
          </a:p>
          <a:p>
            <a:pPr eaLnBrk="1" hangingPunct="1">
              <a:defRPr/>
            </a:pPr>
            <a:r>
              <a:rPr lang="en-US" altLang="zh-TW" sz="2800" b="1" dirty="0" smtClean="0"/>
              <a:t>Test topics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276475"/>
            <a:ext cx="5607050" cy="42941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1030</Words>
  <Application>Microsoft Office PowerPoint</Application>
  <PresentationFormat>如螢幕大小 (4:3)</PresentationFormat>
  <Paragraphs>235</Paragraphs>
  <Slides>31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預設簡報設計</vt:lpstr>
      <vt:lpstr>Ranking Related Entities Components and Analyses</vt:lpstr>
      <vt:lpstr>Outline</vt:lpstr>
      <vt:lpstr>Introduction</vt:lpstr>
      <vt:lpstr>Introduction</vt:lpstr>
      <vt:lpstr>Introduction</vt:lpstr>
      <vt:lpstr>Approach</vt:lpstr>
      <vt:lpstr>Outline</vt:lpstr>
      <vt:lpstr>Experiment Setup</vt:lpstr>
      <vt:lpstr>Experiment Setup</vt:lpstr>
      <vt:lpstr>Experiment </vt:lpstr>
      <vt:lpstr>Co-Occurrence Modeling</vt:lpstr>
      <vt:lpstr>Co-Occurrence Modeling</vt:lpstr>
      <vt:lpstr>Co-Occurrence Modeling –                                      Summary</vt:lpstr>
      <vt:lpstr>Experiment </vt:lpstr>
      <vt:lpstr>Type Filtering</vt:lpstr>
      <vt:lpstr>Type Filtering</vt:lpstr>
      <vt:lpstr>Type Filtering - Summary</vt:lpstr>
      <vt:lpstr>Experiment </vt:lpstr>
      <vt:lpstr>Context Model</vt:lpstr>
      <vt:lpstr>Context Model</vt:lpstr>
      <vt:lpstr>Context Model - Summary</vt:lpstr>
      <vt:lpstr>Summary of Using Wikipedia as Corpus</vt:lpstr>
      <vt:lpstr>Experiment </vt:lpstr>
      <vt:lpstr>Improved Estimations</vt:lpstr>
      <vt:lpstr>Homepage Finding</vt:lpstr>
      <vt:lpstr>Homepage Finding</vt:lpstr>
      <vt:lpstr>Outline</vt:lpstr>
      <vt:lpstr>Discussion</vt:lpstr>
      <vt:lpstr>Discussion</vt:lpstr>
      <vt:lpstr>Discussion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Hsiehdler</dc:creator>
  <cp:lastModifiedBy>Lab</cp:lastModifiedBy>
  <cp:revision>237</cp:revision>
  <dcterms:created xsi:type="dcterms:W3CDTF">2010-01-04T08:26:12Z</dcterms:created>
  <dcterms:modified xsi:type="dcterms:W3CDTF">2011-04-14T04:53:00Z</dcterms:modified>
</cp:coreProperties>
</file>